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12192000"/>
  <p:notesSz cx="6858000" cy="9144000"/>
  <p:embeddedFontLst>
    <p:embeddedFont>
      <p:font typeface="Playfair Display"/>
      <p:regular r:id="rId20"/>
      <p:bold r:id="rId21"/>
      <p:italic r:id="rId22"/>
      <p:boldItalic r:id="rId23"/>
    </p:embeddedFont>
    <p:embeddedFont>
      <p:font typeface="Noto Sans JP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EBEE3EF-FF3F-44FF-8E61-A538E90C2690}">
  <a:tblStyle styleId="{AEBEE3EF-FF3F-44FF-8E61-A538E90C269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fairDisplay-regular.fntdata"/><Relationship Id="rId22" Type="http://schemas.openxmlformats.org/officeDocument/2006/relationships/font" Target="fonts/PlayfairDisplay-italic.fntdata"/><Relationship Id="rId21" Type="http://schemas.openxmlformats.org/officeDocument/2006/relationships/font" Target="fonts/PlayfairDisplay-bold.fntdata"/><Relationship Id="rId24" Type="http://schemas.openxmlformats.org/officeDocument/2006/relationships/font" Target="fonts/NotoSansJP-regular.fntdata"/><Relationship Id="rId23" Type="http://schemas.openxmlformats.org/officeDocument/2006/relationships/font" Target="fonts/PlayfairDisplay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5" Type="http://schemas.openxmlformats.org/officeDocument/2006/relationships/font" Target="fonts/NotoSansJP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7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3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1.png"/><Relationship Id="rId8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676525" y="1848891"/>
            <a:ext cx="68389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D4AF37"/>
                </a:solidFill>
                <a:latin typeface="Noto Sans JP"/>
                <a:ea typeface="Noto Sans JP"/>
                <a:cs typeface="Noto Sans JP"/>
                <a:sym typeface="Noto Sans JP"/>
              </a:rPr>
              <a:t>OKTLUMIÈRE SALON ACADEMY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505551" y="2266057"/>
            <a:ext cx="7180897" cy="1401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AI階層思考 ＆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80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活用グレード・システム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676525" y="3810892"/>
            <a:ext cx="68389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4AF37"/>
                </a:solidFill>
                <a:latin typeface="Noto Sans JP"/>
                <a:ea typeface="Noto Sans JP"/>
                <a:cs typeface="Noto Sans JP"/>
                <a:sym typeface="Noto Sans JP"/>
              </a:rPr>
              <a:t>AIを「辞書」から「思考のパートナー」へ昇華させる指導者講座</a:t>
            </a:r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5334000" y="4384178"/>
            <a:ext cx="1524000" cy="2857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2676525" y="4650878"/>
            <a:ext cx="6838950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4A3B8"/>
                </a:solidFill>
                <a:latin typeface="Noto Sans JP"/>
                <a:ea typeface="Noto Sans JP"/>
                <a:cs typeface="Noto Sans JP"/>
                <a:sym typeface="Noto Sans JP"/>
              </a:rPr>
              <a:t>Presented by Oktlumière Master Class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2" name="Google Shape;21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2"/>
          <p:cNvSpPr txBox="1"/>
          <p:nvPr/>
        </p:nvSpPr>
        <p:spPr>
          <a:xfrm>
            <a:off x="2238375" y="2701379"/>
            <a:ext cx="81438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指示者としての気品を持つ：</a:t>
            </a: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 雑なプロンプト（指示）には雑な返答しか返らない。AIに与える「前提条件」を美しく構造化する癖をつける。</a:t>
            </a:r>
            <a:endParaRPr/>
          </a:p>
        </p:txBody>
      </p:sp>
      <p:sp>
        <p:nvSpPr>
          <p:cNvPr id="214" name="Google Shape;214;p22"/>
          <p:cNvSpPr txBox="1"/>
          <p:nvPr/>
        </p:nvSpPr>
        <p:spPr>
          <a:xfrm>
            <a:off x="2238375" y="3459509"/>
            <a:ext cx="81438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知識を資産化する：</a:t>
            </a: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 AIとのやり取りや日々の閃きをデータベースに溜め込む。データが溜まるほどAIはあなた専用の「超知能」へ育つ。</a:t>
            </a:r>
            <a:endParaRPr/>
          </a:p>
        </p:txBody>
      </p:sp>
      <p:sp>
        <p:nvSpPr>
          <p:cNvPr id="215" name="Google Shape;215;p22"/>
          <p:cNvSpPr txBox="1"/>
          <p:nvPr/>
        </p:nvSpPr>
        <p:spPr>
          <a:xfrm>
            <a:off x="2238375" y="4217640"/>
            <a:ext cx="81438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主導権は人間が握る：</a:t>
            </a: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 AIの分析は冷徹な武器だが、最後に決断し「風」を感じて舵を切るのは、どこまでも人間であるあなた自身。</a:t>
            </a:r>
            <a:endParaRPr/>
          </a:p>
        </p:txBody>
      </p:sp>
      <p:pic>
        <p:nvPicPr>
          <p:cNvPr descr="image.png" id="216" name="Google Shape;21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0" y="2706141"/>
            <a:ext cx="177849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7" name="Google Shape;217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09750" y="3464272"/>
            <a:ext cx="177849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8" name="Google Shape;218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09750" y="4222402"/>
            <a:ext cx="177849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2"/>
          <p:cNvSpPr txBox="1"/>
          <p:nvPr/>
        </p:nvSpPr>
        <p:spPr>
          <a:xfrm>
            <a:off x="962025" y="581025"/>
            <a:ext cx="10981372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AI活用における3大マインドセット</a:t>
            </a:r>
            <a:endParaRPr/>
          </a:p>
        </p:txBody>
      </p:sp>
      <p:sp>
        <p:nvSpPr>
          <p:cNvPr id="220" name="Google Shape;220;p22"/>
          <p:cNvSpPr/>
          <p:nvPr/>
        </p:nvSpPr>
        <p:spPr>
          <a:xfrm>
            <a:off x="771525" y="581025"/>
            <a:ext cx="57150" cy="48577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5" name="Google Shape;22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3"/>
          <p:cNvSpPr txBox="1"/>
          <p:nvPr/>
        </p:nvSpPr>
        <p:spPr>
          <a:xfrm>
            <a:off x="2930604" y="2553741"/>
            <a:ext cx="6330791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ファーストクラスへの招待</a:t>
            </a:r>
            <a:endParaRPr/>
          </a:p>
        </p:txBody>
      </p:sp>
      <p:sp>
        <p:nvSpPr>
          <p:cNvPr id="227" name="Google Shape;227;p23"/>
          <p:cNvSpPr txBox="1"/>
          <p:nvPr/>
        </p:nvSpPr>
        <p:spPr>
          <a:xfrm>
            <a:off x="1809750" y="3458616"/>
            <a:ext cx="85725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「AIに使われる側から、AIと共に未来を指揮する主へ。知識と文脈を蓄え、一段上の階層へ登ろう。」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2" name="Google Shape;23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3" name="Google Shape;23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7142" y="4058542"/>
            <a:ext cx="361756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4"/>
          <p:cNvSpPr txBox="1"/>
          <p:nvPr/>
        </p:nvSpPr>
        <p:spPr>
          <a:xfrm>
            <a:off x="505301" y="2418457"/>
            <a:ext cx="11181397" cy="638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SMOOTH SAILING WITH AI</a:t>
            </a:r>
            <a:endParaRPr/>
          </a:p>
        </p:txBody>
      </p:sp>
      <p:sp>
        <p:nvSpPr>
          <p:cNvPr id="235" name="Google Shape;235;p24"/>
          <p:cNvSpPr txBox="1"/>
          <p:nvPr/>
        </p:nvSpPr>
        <p:spPr>
          <a:xfrm>
            <a:off x="771525" y="3247132"/>
            <a:ext cx="106489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4AF37"/>
                </a:solidFill>
                <a:latin typeface="Noto Sans JP"/>
                <a:ea typeface="Noto Sans JP"/>
                <a:cs typeface="Noto Sans JP"/>
                <a:sym typeface="Noto Sans JP"/>
              </a:rPr>
              <a:t>質疑応答 ＆ ディスカッション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0" name="Google Shape;24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5"/>
          <p:cNvSpPr/>
          <p:nvPr/>
        </p:nvSpPr>
        <p:spPr>
          <a:xfrm>
            <a:off x="1005333" y="2632769"/>
            <a:ext cx="10181332" cy="784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5"/>
          <p:cNvSpPr/>
          <p:nvPr/>
        </p:nvSpPr>
        <p:spPr>
          <a:xfrm>
            <a:off x="1005333" y="3417540"/>
            <a:ext cx="10181332" cy="784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5"/>
          <p:cNvSpPr/>
          <p:nvPr/>
        </p:nvSpPr>
        <p:spPr>
          <a:xfrm>
            <a:off x="1005333" y="3408015"/>
            <a:ext cx="10181332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5"/>
          <p:cNvSpPr/>
          <p:nvPr/>
        </p:nvSpPr>
        <p:spPr>
          <a:xfrm>
            <a:off x="1005333" y="3408015"/>
            <a:ext cx="10181332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5"/>
          <p:cNvSpPr/>
          <p:nvPr/>
        </p:nvSpPr>
        <p:spPr>
          <a:xfrm>
            <a:off x="1005333" y="4192785"/>
            <a:ext cx="10181332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5"/>
          <p:cNvSpPr/>
          <p:nvPr/>
        </p:nvSpPr>
        <p:spPr>
          <a:xfrm>
            <a:off x="1005333" y="4192785"/>
            <a:ext cx="10181332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47" name="Google Shape;24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5333" y="2782192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5"/>
          <p:cNvSpPr txBox="1"/>
          <p:nvPr/>
        </p:nvSpPr>
        <p:spPr>
          <a:xfrm>
            <a:off x="2100708" y="2775644"/>
            <a:ext cx="9085957" cy="198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https://www.heatsign.com/wp-content/uploads/2025/03/the-future-of-industrial-automation-robotics-and-smart-manufacturing1.jpg</a:t>
            </a:r>
            <a:endParaRPr/>
          </a:p>
        </p:txBody>
      </p:sp>
      <p:sp>
        <p:nvSpPr>
          <p:cNvPr id="249" name="Google Shape;249;p25"/>
          <p:cNvSpPr txBox="1"/>
          <p:nvPr/>
        </p:nvSpPr>
        <p:spPr>
          <a:xfrm>
            <a:off x="2100708" y="3021359"/>
            <a:ext cx="9085957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Noto Sans JP"/>
                <a:ea typeface="Noto Sans JP"/>
                <a:cs typeface="Noto Sans JP"/>
                <a:sym typeface="Noto Sans JP"/>
              </a:rPr>
              <a:t>www.heatsign.com</a:t>
            </a:r>
            <a:endParaRPr/>
          </a:p>
        </p:txBody>
      </p:sp>
      <p:pic>
        <p:nvPicPr>
          <p:cNvPr descr="image.png" id="250" name="Google Shape;250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5333" y="3566963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5"/>
          <p:cNvSpPr txBox="1"/>
          <p:nvPr/>
        </p:nvSpPr>
        <p:spPr>
          <a:xfrm>
            <a:off x="2100708" y="3560415"/>
            <a:ext cx="9085957" cy="198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https://www.starkinsider.com/wp-content/uploads/2025/12/ai-command-center-cursor-ide-life-management-768x856.png</a:t>
            </a:r>
            <a:endParaRPr/>
          </a:p>
        </p:txBody>
      </p:sp>
      <p:sp>
        <p:nvSpPr>
          <p:cNvPr id="252" name="Google Shape;252;p25"/>
          <p:cNvSpPr txBox="1"/>
          <p:nvPr/>
        </p:nvSpPr>
        <p:spPr>
          <a:xfrm>
            <a:off x="2100708" y="3806130"/>
            <a:ext cx="9085957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Noto Sans JP"/>
                <a:ea typeface="Noto Sans JP"/>
                <a:cs typeface="Noto Sans JP"/>
                <a:sym typeface="Noto Sans JP"/>
              </a:rPr>
              <a:t>www.starkinsider.com</a:t>
            </a:r>
            <a:endParaRPr/>
          </a:p>
        </p:txBody>
      </p:sp>
      <p:pic>
        <p:nvPicPr>
          <p:cNvPr descr="image.png" id="253" name="Google Shape;253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5333" y="4351734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5"/>
          <p:cNvSpPr txBox="1"/>
          <p:nvPr/>
        </p:nvSpPr>
        <p:spPr>
          <a:xfrm>
            <a:off x="2100708" y="4345185"/>
            <a:ext cx="9085957" cy="198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https://png.pngtree.com/thumb_back/fh260/background/20250520/pngtree-dark-space-glitter-waves-in-purple-and-blue-cosmic-background-with-image_17318720.jpg</a:t>
            </a:r>
            <a:endParaRPr/>
          </a:p>
        </p:txBody>
      </p:sp>
      <p:sp>
        <p:nvSpPr>
          <p:cNvPr id="255" name="Google Shape;255;p25"/>
          <p:cNvSpPr txBox="1"/>
          <p:nvPr/>
        </p:nvSpPr>
        <p:spPr>
          <a:xfrm>
            <a:off x="2100708" y="4590901"/>
            <a:ext cx="9085957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Noto Sans JP"/>
                <a:ea typeface="Noto Sans JP"/>
                <a:cs typeface="Noto Sans JP"/>
                <a:sym typeface="Noto Sans JP"/>
              </a:rPr>
              <a:t>pngtree.com</a:t>
            </a:r>
            <a:endParaRPr/>
          </a:p>
        </p:txBody>
      </p:sp>
      <p:sp>
        <p:nvSpPr>
          <p:cNvPr id="256" name="Google Shape;256;p25"/>
          <p:cNvSpPr txBox="1"/>
          <p:nvPr/>
        </p:nvSpPr>
        <p:spPr>
          <a:xfrm>
            <a:off x="962025" y="581025"/>
            <a:ext cx="10981372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IMAGE SOURCES</a:t>
            </a:r>
            <a:endParaRPr/>
          </a:p>
        </p:txBody>
      </p:sp>
      <p:sp>
        <p:nvSpPr>
          <p:cNvPr id="257" name="Google Shape;257;p25"/>
          <p:cNvSpPr/>
          <p:nvPr/>
        </p:nvSpPr>
        <p:spPr>
          <a:xfrm>
            <a:off x="771525" y="581025"/>
            <a:ext cx="57150" cy="4191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4" name="Google Shape;9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/>
          <p:nvPr/>
        </p:nvSpPr>
        <p:spPr>
          <a:xfrm>
            <a:off x="5524500" y="2352675"/>
            <a:ext cx="1143000" cy="381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2399291" y="2628900"/>
            <a:ext cx="7393267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本質：AIは能力の拡張である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2671762" y="3686175"/>
            <a:ext cx="684847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4AF37"/>
                </a:solidFill>
                <a:latin typeface="Noto Sans JP"/>
                <a:ea typeface="Noto Sans JP"/>
                <a:cs typeface="Noto Sans JP"/>
                <a:sym typeface="Noto Sans JP"/>
              </a:rPr>
              <a:t>「問いの浅い者には浅い答えを、文脈を授ける者には最高の知性を。」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2752725" y="4354710"/>
            <a:ext cx="66865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94A3B8"/>
                </a:solidFill>
                <a:latin typeface="Noto Sans JP"/>
                <a:ea typeface="Noto Sans JP"/>
                <a:cs typeface="Noto Sans JP"/>
                <a:sym typeface="Noto Sans JP"/>
              </a:rPr>
              <a:t>単なる効率化ツールを超えて、人間の意思決定と可能性を無限に広げる新時代の作法。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3" name="Google Shape;10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4" name="Google Shape;10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665065"/>
            <a:ext cx="5086350" cy="23468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5" name="Google Shape;10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665065"/>
            <a:ext cx="5086350" cy="234687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 txBox="1"/>
          <p:nvPr/>
        </p:nvSpPr>
        <p:spPr>
          <a:xfrm>
            <a:off x="1085850" y="2979390"/>
            <a:ext cx="468058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1. 従来の関わり方（下請け）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1085850" y="3427065"/>
            <a:ext cx="44577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AIを単なる「検索エンジンの代用品」や「文章整形ツール」として使う関わり方。前提情報が乏しいため、平均的で退屈な回答しか返ってこない。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6648450" y="2979390"/>
            <a:ext cx="4680585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2. 本物の関わり方（相棒・コックピット）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6648450" y="3760440"/>
            <a:ext cx="44577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自らの哲学や背景（データベース）をAIに与え、参謀として壁打ちを行う。自分の知性と判断力を何倍にも拡張させる司令塔としての活用。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962025" y="581025"/>
            <a:ext cx="10981372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ツールからコックピットへの転換</a:t>
            </a:r>
            <a:endParaRPr/>
          </a:p>
        </p:txBody>
      </p:sp>
      <p:sp>
        <p:nvSpPr>
          <p:cNvPr id="111" name="Google Shape;111;p15"/>
          <p:cNvSpPr/>
          <p:nvPr/>
        </p:nvSpPr>
        <p:spPr>
          <a:xfrm>
            <a:off x="771525" y="581025"/>
            <a:ext cx="57150" cy="48577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6" name="Google Shape;11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7" name="Google Shape;11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569815"/>
            <a:ext cx="3390900" cy="25373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8" name="Google Shape;11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00550" y="2569815"/>
            <a:ext cx="3390900" cy="25373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" name="Google Shape;11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29575" y="2569815"/>
            <a:ext cx="3390900" cy="253737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1419500" y="3493740"/>
            <a:ext cx="2094949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Grade 3: Standard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1047750" y="3893790"/>
            <a:ext cx="28384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一問一答の検索代行。世の中の9割の人が留まっている領域。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5091811" y="3493740"/>
            <a:ext cx="2008376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Grade 2: Business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4676775" y="3893790"/>
            <a:ext cx="283845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業務プロセスの構造化。日報やマニュアルの自動作成（ここちゃん領域）。</a:t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8601915" y="3493740"/>
            <a:ext cx="2246218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Grade 1: First Class</a:t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8305800" y="3893790"/>
            <a:ext cx="28384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コンテキスト設計。自社データベースと接続し参謀を構築する階層。</a:t>
            </a:r>
            <a:endParaRPr/>
          </a:p>
        </p:txBody>
      </p:sp>
      <p:pic>
        <p:nvPicPr>
          <p:cNvPr descr="image.png" id="126" name="Google Shape;126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03859" y="2884140"/>
            <a:ext cx="326082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32884" y="2884140"/>
            <a:ext cx="326082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561909" y="2884140"/>
            <a:ext cx="326082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 txBox="1"/>
          <p:nvPr/>
        </p:nvSpPr>
        <p:spPr>
          <a:xfrm>
            <a:off x="962025" y="581025"/>
            <a:ext cx="10981372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AI活用の4つのステータス階層</a:t>
            </a:r>
            <a:endParaRPr/>
          </a:p>
        </p:txBody>
      </p:sp>
      <p:sp>
        <p:nvSpPr>
          <p:cNvPr id="130" name="Google Shape;130;p16"/>
          <p:cNvSpPr/>
          <p:nvPr/>
        </p:nvSpPr>
        <p:spPr>
          <a:xfrm>
            <a:off x="771525" y="581025"/>
            <a:ext cx="57150" cy="48577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5" name="Google Shape;13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 txBox="1"/>
          <p:nvPr/>
        </p:nvSpPr>
        <p:spPr>
          <a:xfrm>
            <a:off x="771525" y="2814637"/>
            <a:ext cx="5086350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75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90%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771525" y="4148137"/>
            <a:ext cx="50863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留まる一般ユーザー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6334125" y="2814637"/>
            <a:ext cx="5340667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なぜ「使えない」で終わるのか？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6334125" y="3262312"/>
            <a:ext cx="50863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多くの人は「AIに何を聞くか」ばかりを気にし、自分自身の背景情報（文脈）を一切AIに渡していません。</a:t>
            </a:r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6334125" y="3925192"/>
            <a:ext cx="508635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前提条件のない問いには、AIも当たり障りのない答えしか出せません。この「壁」を超えることが、ファーストクラスへの第一歩です。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962025" y="581025"/>
            <a:ext cx="10981372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90%が留まるGRADE 3の壁</a:t>
            </a:r>
            <a:endParaRPr/>
          </a:p>
        </p:txBody>
      </p:sp>
      <p:sp>
        <p:nvSpPr>
          <p:cNvPr id="142" name="Google Shape;142;p17"/>
          <p:cNvSpPr/>
          <p:nvPr/>
        </p:nvSpPr>
        <p:spPr>
          <a:xfrm>
            <a:off x="771525" y="581025"/>
            <a:ext cx="57150" cy="48577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7" name="Google Shape;14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8"/>
          <p:cNvSpPr txBox="1"/>
          <p:nvPr/>
        </p:nvSpPr>
        <p:spPr>
          <a:xfrm>
            <a:off x="962025" y="581025"/>
            <a:ext cx="5140642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GRADE 2：業務の構造化と自動化</a:t>
            </a:r>
            <a:endParaRPr/>
          </a:p>
        </p:txBody>
      </p:sp>
      <p:sp>
        <p:nvSpPr>
          <p:cNvPr id="149" name="Google Shape;149;p18"/>
          <p:cNvSpPr/>
          <p:nvPr/>
        </p:nvSpPr>
        <p:spPr>
          <a:xfrm>
            <a:off x="771525" y="581025"/>
            <a:ext cx="57150" cy="97155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50" name="Google Shape;15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9525"/>
            <a:ext cx="58483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8"/>
          <p:cNvSpPr txBox="1"/>
          <p:nvPr/>
        </p:nvSpPr>
        <p:spPr>
          <a:xfrm>
            <a:off x="771525" y="1885950"/>
            <a:ext cx="5340667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実務の属人化を解消するステップ</a:t>
            </a:r>
            <a:endParaRPr/>
          </a:p>
        </p:txBody>
      </p:sp>
      <p:sp>
        <p:nvSpPr>
          <p:cNvPr id="152" name="Google Shape;152;p18"/>
          <p:cNvSpPr txBox="1"/>
          <p:nvPr/>
        </p:nvSpPr>
        <p:spPr>
          <a:xfrm>
            <a:off x="771525" y="2333625"/>
            <a:ext cx="50863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作業者が「今日やったこと」を短い音声やチャットで残す。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771525" y="2722215"/>
            <a:ext cx="508635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AIがそれを解析し、自動で日報・手順書（SOP）・フローチャートへと再構築する。自分がいなくても業務が自走する仕組み（C26）の核となります。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8" name="Google Shape;15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9" name="Google Shape;15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028825"/>
            <a:ext cx="5086350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9"/>
          <p:cNvSpPr txBox="1"/>
          <p:nvPr/>
        </p:nvSpPr>
        <p:spPr>
          <a:xfrm>
            <a:off x="771525" y="2028825"/>
            <a:ext cx="5340667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AIに「自社の文脈」を流し込む</a:t>
            </a:r>
            <a:endParaRPr/>
          </a:p>
        </p:txBody>
      </p:sp>
      <p:sp>
        <p:nvSpPr>
          <p:cNvPr id="161" name="Google Shape;161;p19"/>
          <p:cNvSpPr txBox="1"/>
          <p:nvPr/>
        </p:nvSpPr>
        <p:spPr>
          <a:xfrm>
            <a:off x="771525" y="2476500"/>
            <a:ext cx="50863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データベースの蓄積：</a:t>
            </a: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 過去の決定事項、日誌、対人戦略（カルテ）をGoogleドライブ等へ蓄積する。</a:t>
            </a:r>
            <a:endParaRPr/>
          </a:p>
        </p:txBody>
      </p:sp>
      <p:sp>
        <p:nvSpPr>
          <p:cNvPr id="162" name="Google Shape;162;p19"/>
          <p:cNvSpPr txBox="1"/>
          <p:nvPr/>
        </p:nvSpPr>
        <p:spPr>
          <a:xfrm>
            <a:off x="771525" y="3139380"/>
            <a:ext cx="50863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役割（ペルソナ）の定義：</a:t>
            </a: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 AIに「チーフ参謀」という立ち位置を与え、自社のビジョンを100%理解させる。</a:t>
            </a:r>
            <a:endParaRPr/>
          </a:p>
        </p:txBody>
      </p:sp>
      <p:sp>
        <p:nvSpPr>
          <p:cNvPr id="163" name="Google Shape;163;p19"/>
          <p:cNvSpPr txBox="1"/>
          <p:nvPr/>
        </p:nvSpPr>
        <p:spPr>
          <a:xfrm>
            <a:off x="771525" y="3802260"/>
            <a:ext cx="50863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これにより、AIは単なるプログラムから「世界で唯一の理解者（参謀）」へと昇華します。</a:t>
            </a:r>
            <a:endParaRPr/>
          </a:p>
        </p:txBody>
      </p:sp>
      <p:pic>
        <p:nvPicPr>
          <p:cNvPr descr="image.png" id="164" name="Google Shape;164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43650" y="2038350"/>
            <a:ext cx="5067300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 txBox="1"/>
          <p:nvPr/>
        </p:nvSpPr>
        <p:spPr>
          <a:xfrm>
            <a:off x="962025" y="581025"/>
            <a:ext cx="10981372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GRADE 1：コンテキストと参謀構築</a:t>
            </a:r>
            <a:endParaRPr/>
          </a:p>
        </p:txBody>
      </p:sp>
      <p:sp>
        <p:nvSpPr>
          <p:cNvPr id="166" name="Google Shape;166;p19"/>
          <p:cNvSpPr/>
          <p:nvPr/>
        </p:nvSpPr>
        <p:spPr>
          <a:xfrm>
            <a:off x="771525" y="581025"/>
            <a:ext cx="57150" cy="48577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1" name="Google Shape;17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2" name="Google Shape;172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831752"/>
            <a:ext cx="5086350" cy="20134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3" name="Google Shape;17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831752"/>
            <a:ext cx="5086350" cy="201349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/>
          <p:cNvSpPr txBox="1"/>
          <p:nvPr/>
        </p:nvSpPr>
        <p:spPr>
          <a:xfrm>
            <a:off x="1085850" y="3146077"/>
            <a:ext cx="468058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1. データベースの確保</a:t>
            </a:r>
            <a:endParaRPr/>
          </a:p>
        </p:txBody>
      </p:sp>
      <p:sp>
        <p:nvSpPr>
          <p:cNvPr id="175" name="Google Shape;175;p20"/>
          <p:cNvSpPr txBox="1"/>
          <p:nvPr/>
        </p:nvSpPr>
        <p:spPr>
          <a:xfrm>
            <a:off x="1085850" y="3593752"/>
            <a:ext cx="44577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対話をその場限りで終わらせず、テキストやGoogleドライブに知識資産として残し続けること。これがAIの「知能」を蓄積させる土壌となる。</a:t>
            </a:r>
            <a:endParaRPr/>
          </a:p>
        </p:txBody>
      </p:sp>
      <p:sp>
        <p:nvSpPr>
          <p:cNvPr id="176" name="Google Shape;176;p20"/>
          <p:cNvSpPr txBox="1"/>
          <p:nvPr/>
        </p:nvSpPr>
        <p:spPr>
          <a:xfrm>
            <a:off x="6648450" y="3146077"/>
            <a:ext cx="468058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D4AF3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2. 対話の継続性</a:t>
            </a:r>
            <a:endParaRPr/>
          </a:p>
        </p:txBody>
      </p:sp>
      <p:sp>
        <p:nvSpPr>
          <p:cNvPr id="177" name="Google Shape;177;p20"/>
          <p:cNvSpPr txBox="1"/>
          <p:nvPr/>
        </p:nvSpPr>
        <p:spPr>
          <a:xfrm>
            <a:off x="6648450" y="3593752"/>
            <a:ext cx="44577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Noto Sans JP"/>
                <a:ea typeface="Noto Sans JP"/>
                <a:cs typeface="Noto Sans JP"/>
                <a:sym typeface="Noto Sans JP"/>
              </a:rPr>
              <a:t>同じAI（相棒）に対して毎日語りかけ、プロジェクトの進捗を追わせること。継続される対話の中にこそ、ブレない戦略が生まれる。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962025" y="581025"/>
            <a:ext cx="10981372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最重要：データベース確保と継続性</a:t>
            </a:r>
            <a:endParaRPr/>
          </a:p>
        </p:txBody>
      </p:sp>
      <p:sp>
        <p:nvSpPr>
          <p:cNvPr id="179" name="Google Shape;179;p20"/>
          <p:cNvSpPr/>
          <p:nvPr/>
        </p:nvSpPr>
        <p:spPr>
          <a:xfrm>
            <a:off x="771525" y="581025"/>
            <a:ext cx="57150" cy="48577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4" name="Google Shape;18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5" name="Google Shape;185;p21"/>
          <p:cNvGraphicFramePr/>
          <p:nvPr/>
        </p:nvGraphicFramePr>
        <p:xfrm>
          <a:off x="771525" y="24622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{AEBEE3EF-FF3F-44FF-8E61-A538E90C2690}</a:tableStyleId>
              </a:tblPr>
              <a:tblGrid>
                <a:gridCol w="2249100"/>
                <a:gridCol w="2672650"/>
                <a:gridCol w="3054400"/>
                <a:gridCol w="2672800"/>
              </a:tblGrid>
              <a:tr h="550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D4AF37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グレード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4AF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D4AF37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ユーザーのアクション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4AF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D4AF37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AIの立ち位置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4AF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D4AF37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得られる成果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4AF37"/>
                    </a:solidFill>
                  </a:tcPr>
                </a:tc>
              </a:tr>
              <a:tr h="550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Grade 3 (Standard)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単発の質問・検索代行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便利な辞書・下請け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時間の微減（作業短縮）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0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Grade 2 (Business)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音声メモからマニュアル化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業務の整理者・自動化エンジン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属人化の解消（C26達成）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0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Grade 1 (First Class)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DB連携＆前提条件の同期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冷徹な参謀・右腕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意思決定精度の劇的向上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0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Master Class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人生哲学・戦略の全統合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思考を拡張するコックピット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CBD5E1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完全なる自由と主権の回収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6" name="Google Shape;186;p21"/>
          <p:cNvSpPr/>
          <p:nvPr/>
        </p:nvSpPr>
        <p:spPr>
          <a:xfrm>
            <a:off x="771525" y="2998440"/>
            <a:ext cx="2249090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1"/>
          <p:cNvSpPr/>
          <p:nvPr/>
        </p:nvSpPr>
        <p:spPr>
          <a:xfrm>
            <a:off x="3020615" y="2998440"/>
            <a:ext cx="2672655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1"/>
          <p:cNvSpPr/>
          <p:nvPr/>
        </p:nvSpPr>
        <p:spPr>
          <a:xfrm>
            <a:off x="5693271" y="2998440"/>
            <a:ext cx="3054399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1"/>
          <p:cNvSpPr/>
          <p:nvPr/>
        </p:nvSpPr>
        <p:spPr>
          <a:xfrm>
            <a:off x="8747670" y="2998440"/>
            <a:ext cx="2672804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1"/>
          <p:cNvSpPr/>
          <p:nvPr/>
        </p:nvSpPr>
        <p:spPr>
          <a:xfrm>
            <a:off x="771525" y="3548955"/>
            <a:ext cx="2249090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1"/>
          <p:cNvSpPr/>
          <p:nvPr/>
        </p:nvSpPr>
        <p:spPr>
          <a:xfrm>
            <a:off x="3020615" y="3548955"/>
            <a:ext cx="2672655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1"/>
          <p:cNvSpPr/>
          <p:nvPr/>
        </p:nvSpPr>
        <p:spPr>
          <a:xfrm>
            <a:off x="5693271" y="3548955"/>
            <a:ext cx="3054399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1"/>
          <p:cNvSpPr/>
          <p:nvPr/>
        </p:nvSpPr>
        <p:spPr>
          <a:xfrm>
            <a:off x="8747670" y="3548955"/>
            <a:ext cx="2672804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1"/>
          <p:cNvSpPr/>
          <p:nvPr/>
        </p:nvSpPr>
        <p:spPr>
          <a:xfrm>
            <a:off x="771525" y="4099470"/>
            <a:ext cx="2249090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1"/>
          <p:cNvSpPr/>
          <p:nvPr/>
        </p:nvSpPr>
        <p:spPr>
          <a:xfrm>
            <a:off x="3020615" y="4099470"/>
            <a:ext cx="2672655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1"/>
          <p:cNvSpPr/>
          <p:nvPr/>
        </p:nvSpPr>
        <p:spPr>
          <a:xfrm>
            <a:off x="5693271" y="4099470"/>
            <a:ext cx="3054399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1"/>
          <p:cNvSpPr/>
          <p:nvPr/>
        </p:nvSpPr>
        <p:spPr>
          <a:xfrm>
            <a:off x="8747670" y="4099470"/>
            <a:ext cx="2672804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1"/>
          <p:cNvSpPr/>
          <p:nvPr/>
        </p:nvSpPr>
        <p:spPr>
          <a:xfrm>
            <a:off x="771525" y="4649985"/>
            <a:ext cx="2249090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1"/>
          <p:cNvSpPr/>
          <p:nvPr/>
        </p:nvSpPr>
        <p:spPr>
          <a:xfrm>
            <a:off x="3020615" y="4649985"/>
            <a:ext cx="2672655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1"/>
          <p:cNvSpPr/>
          <p:nvPr/>
        </p:nvSpPr>
        <p:spPr>
          <a:xfrm>
            <a:off x="5693271" y="4649985"/>
            <a:ext cx="3054399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1"/>
          <p:cNvSpPr/>
          <p:nvPr/>
        </p:nvSpPr>
        <p:spPr>
          <a:xfrm>
            <a:off x="8747670" y="4649985"/>
            <a:ext cx="2672804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1"/>
          <p:cNvSpPr/>
          <p:nvPr/>
        </p:nvSpPr>
        <p:spPr>
          <a:xfrm>
            <a:off x="771525" y="5200501"/>
            <a:ext cx="2249090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1"/>
          <p:cNvSpPr/>
          <p:nvPr/>
        </p:nvSpPr>
        <p:spPr>
          <a:xfrm>
            <a:off x="3020615" y="5200501"/>
            <a:ext cx="2672655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1"/>
          <p:cNvSpPr/>
          <p:nvPr/>
        </p:nvSpPr>
        <p:spPr>
          <a:xfrm>
            <a:off x="5693271" y="5200501"/>
            <a:ext cx="3054399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1"/>
          <p:cNvSpPr/>
          <p:nvPr/>
        </p:nvSpPr>
        <p:spPr>
          <a:xfrm>
            <a:off x="8747670" y="5200501"/>
            <a:ext cx="2672804" cy="952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1"/>
          <p:cNvSpPr txBox="1"/>
          <p:nvPr/>
        </p:nvSpPr>
        <p:spPr>
          <a:xfrm>
            <a:off x="962025" y="581025"/>
            <a:ext cx="10981372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グレード別・アクション比較表</a:t>
            </a:r>
            <a:endParaRPr/>
          </a:p>
        </p:txBody>
      </p:sp>
      <p:sp>
        <p:nvSpPr>
          <p:cNvPr id="207" name="Google Shape;207;p21"/>
          <p:cNvSpPr/>
          <p:nvPr/>
        </p:nvSpPr>
        <p:spPr>
          <a:xfrm>
            <a:off x="771525" y="581025"/>
            <a:ext cx="57150" cy="485775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